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4" r:id="rId3"/>
    <p:sldId id="265" r:id="rId4"/>
    <p:sldId id="269" r:id="rId5"/>
    <p:sldId id="268" r:id="rId6"/>
    <p:sldId id="270" r:id="rId7"/>
    <p:sldId id="271" r:id="rId8"/>
    <p:sldId id="273" r:id="rId9"/>
    <p:sldId id="274" r:id="rId10"/>
    <p:sldId id="266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49" autoAdjust="0"/>
  </p:normalViewPr>
  <p:slideViewPr>
    <p:cSldViewPr>
      <p:cViewPr varScale="1">
        <p:scale>
          <a:sx n="60" d="100"/>
          <a:sy n="60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69280-953E-4F37-9439-638FBA74D5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4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7222-0D5A-4DF8-99F8-50DF6DE28D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8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4409D-26AC-4523-ADEE-31B15185C0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9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0683E-3011-4BAF-8A83-2777288152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2C452-5ADE-4043-9662-DFE6BA53B8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8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380B5-62DF-44B9-8D48-80AEBBF97B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1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225A8-0B2F-4A3F-996F-95E9A1E4EE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2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F31F-B52B-4911-A551-B52913A601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00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0620F-1860-45E8-875F-96A002F661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3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8559B4-905F-4788-9D67-00F3EDD48B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4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99281-05EE-41A1-8B06-3237B857F5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58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32D2BB-CB1B-4CDA-AACC-F26A3D2AEE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rnas@yorku.ca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jara@creditcanad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Rieder, </a:t>
            </a:r>
          </a:p>
          <a:p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2, 2015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628443"/>
            <a:ext cx="8001000" cy="36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533400"/>
            <a:ext cx="7543800" cy="1084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alt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10129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Keeping membership alive due to competing demands of </a:t>
            </a:r>
            <a:r>
              <a:rPr lang="en-CA" sz="3600" dirty="0" smtClean="0"/>
              <a:t>organizations</a:t>
            </a:r>
          </a:p>
          <a:p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No funding </a:t>
            </a:r>
            <a:r>
              <a:rPr lang="en-CA" sz="3600" dirty="0" smtClean="0"/>
              <a:t>for Collaborative </a:t>
            </a:r>
            <a:r>
              <a:rPr lang="en-CA" sz="3600" dirty="0"/>
              <a:t>itself </a:t>
            </a: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How best to engage </a:t>
            </a:r>
            <a:r>
              <a:rPr lang="en-CA" sz="3600" dirty="0" smtClean="0"/>
              <a:t>Banks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523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3467" y="533401"/>
            <a:ext cx="75438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467" y="1447800"/>
            <a:ext cx="754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800" dirty="0"/>
          </a:p>
          <a:p>
            <a:r>
              <a:rPr lang="en-CA" sz="3600" dirty="0"/>
              <a:t>Is financial literacy just rolling a boulder up a hill since economic health of individuals and community dependent on other systemic factors?</a:t>
            </a:r>
          </a:p>
        </p:txBody>
      </p:sp>
    </p:spTree>
    <p:extLst>
      <p:ext uri="{BB962C8B-B14F-4D97-AF65-F5344CB8AC3E}">
        <p14:creationId xmlns:p14="http://schemas.microsoft.com/office/powerpoint/2010/main" val="113530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5365" y="361507"/>
            <a:ext cx="75438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Members of BCFAN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865" y="1295400"/>
            <a:ext cx="7924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*Afghan </a:t>
            </a:r>
            <a:r>
              <a:rPr lang="en-CA" sz="2000" dirty="0"/>
              <a:t>Women's </a:t>
            </a:r>
            <a:r>
              <a:rPr lang="en-CA" sz="2000" dirty="0" smtClean="0"/>
              <a:t>Organization  </a:t>
            </a:r>
            <a:r>
              <a:rPr lang="en-CA" sz="2000" b="1" dirty="0" smtClean="0"/>
              <a:t>*Black </a:t>
            </a:r>
            <a:r>
              <a:rPr lang="en-CA" sz="2000" b="1" dirty="0"/>
              <a:t>Creek Community Health </a:t>
            </a:r>
            <a:r>
              <a:rPr lang="en-CA" sz="2000" b="1" dirty="0" smtClean="0"/>
              <a:t>Centre </a:t>
            </a:r>
            <a:r>
              <a:rPr lang="en-CA" sz="2000" dirty="0" smtClean="0"/>
              <a:t> *Black </a:t>
            </a:r>
            <a:r>
              <a:rPr lang="en-CA" sz="2000" dirty="0"/>
              <a:t>Creek Micro Lending  </a:t>
            </a:r>
            <a:r>
              <a:rPr lang="en-CA" sz="2000" dirty="0" smtClean="0"/>
              <a:t>Program  </a:t>
            </a:r>
            <a:r>
              <a:rPr lang="en-CA" sz="2000" b="1" dirty="0" smtClean="0"/>
              <a:t>*Delta </a:t>
            </a:r>
            <a:r>
              <a:rPr lang="en-CA" sz="2000" b="1" dirty="0"/>
              <a:t>Family Resource </a:t>
            </a:r>
            <a:r>
              <a:rPr lang="en-CA" sz="2000" b="1" dirty="0" smtClean="0"/>
              <a:t>Centre</a:t>
            </a:r>
            <a:r>
              <a:rPr lang="en-CA" sz="2000" dirty="0" smtClean="0"/>
              <a:t>  *Jane </a:t>
            </a:r>
            <a:r>
              <a:rPr lang="en-CA" sz="2000" dirty="0"/>
              <a:t>Finch Family and Community </a:t>
            </a:r>
            <a:r>
              <a:rPr lang="en-CA" sz="2000" dirty="0" smtClean="0"/>
              <a:t>Center </a:t>
            </a:r>
            <a:r>
              <a:rPr lang="en-CA" sz="2000" b="1" dirty="0" smtClean="0"/>
              <a:t>*JVS  </a:t>
            </a:r>
            <a:r>
              <a:rPr lang="en-CA" sz="2000" dirty="0" smtClean="0"/>
              <a:t>*North </a:t>
            </a:r>
            <a:r>
              <a:rPr lang="en-CA" sz="2000" dirty="0"/>
              <a:t>York Community </a:t>
            </a:r>
            <a:r>
              <a:rPr lang="en-CA" sz="2000" dirty="0" smtClean="0"/>
              <a:t>House   </a:t>
            </a:r>
            <a:r>
              <a:rPr lang="en-CA" sz="2000" b="1" dirty="0" smtClean="0"/>
              <a:t>*Northwood </a:t>
            </a:r>
            <a:r>
              <a:rPr lang="en-CA" sz="2000" b="1" dirty="0"/>
              <a:t>Neighbourhood </a:t>
            </a:r>
            <a:r>
              <a:rPr lang="en-CA" sz="2000" b="1" dirty="0" smtClean="0"/>
              <a:t>Services</a:t>
            </a:r>
            <a:r>
              <a:rPr lang="en-CA" sz="2000" dirty="0" smtClean="0"/>
              <a:t>   *P.E.A.C.H</a:t>
            </a:r>
            <a:r>
              <a:rPr lang="en-CA" sz="2000" b="1" dirty="0"/>
              <a:t>.  </a:t>
            </a:r>
            <a:r>
              <a:rPr lang="en-CA" sz="2000" b="1" dirty="0" smtClean="0"/>
              <a:t>  *ABC </a:t>
            </a:r>
            <a:r>
              <a:rPr lang="en-CA" sz="2000" b="1" dirty="0"/>
              <a:t>Life Literacy Canada </a:t>
            </a:r>
            <a:r>
              <a:rPr lang="en-CA" sz="2000" b="1" dirty="0" smtClean="0"/>
              <a:t>Literacy *</a:t>
            </a:r>
            <a:r>
              <a:rPr lang="en-CA" sz="2000" dirty="0" smtClean="0"/>
              <a:t>Canadian </a:t>
            </a:r>
            <a:r>
              <a:rPr lang="en-CA" sz="2000" dirty="0"/>
              <a:t>Centre for Financial </a:t>
            </a:r>
            <a:r>
              <a:rPr lang="en-CA" sz="2000" dirty="0" smtClean="0"/>
              <a:t>Literacy  </a:t>
            </a:r>
            <a:r>
              <a:rPr lang="en-CA" sz="2000" b="1" dirty="0" smtClean="0"/>
              <a:t>*Credit </a:t>
            </a:r>
            <a:r>
              <a:rPr lang="en-CA" sz="2000" b="1" dirty="0"/>
              <a:t>Canada </a:t>
            </a:r>
            <a:r>
              <a:rPr lang="en-CA" sz="2000" b="1" dirty="0" smtClean="0"/>
              <a:t>Debt Solutions</a:t>
            </a:r>
            <a:r>
              <a:rPr lang="en-CA" sz="2000" dirty="0" smtClean="0"/>
              <a:t>   *Prosper Canada    </a:t>
            </a:r>
            <a:r>
              <a:rPr lang="en-CA" sz="2000" b="1" dirty="0" smtClean="0"/>
              <a:t>*Smart </a:t>
            </a:r>
            <a:r>
              <a:rPr lang="en-CA" sz="2000" b="1" dirty="0"/>
              <a:t>Saver </a:t>
            </a:r>
            <a:br>
              <a:rPr lang="en-CA" sz="2000" b="1" dirty="0"/>
            </a:br>
            <a:r>
              <a:rPr lang="en-CA" sz="2000" b="1" dirty="0"/>
              <a:t/>
            </a:r>
            <a:br>
              <a:rPr lang="en-CA" sz="2000" b="1" dirty="0"/>
            </a:br>
            <a:r>
              <a:rPr lang="en-CA" sz="2000" b="1" dirty="0" smtClean="0"/>
              <a:t>*Toronto </a:t>
            </a:r>
            <a:r>
              <a:rPr lang="en-CA" sz="2000" b="1" dirty="0"/>
              <a:t>Employment and Social Services, </a:t>
            </a:r>
            <a:r>
              <a:rPr lang="en-CA" sz="2000" b="1" dirty="0" smtClean="0"/>
              <a:t> *</a:t>
            </a:r>
            <a:r>
              <a:rPr lang="en-CA" sz="2000" dirty="0" smtClean="0"/>
              <a:t>York </a:t>
            </a:r>
            <a:r>
              <a:rPr lang="en-CA" sz="2000" dirty="0"/>
              <a:t>University </a:t>
            </a:r>
            <a:r>
              <a:rPr lang="en-CA" sz="2000" dirty="0" smtClean="0"/>
              <a:t>(CEC </a:t>
            </a:r>
            <a:r>
              <a:rPr lang="en-CA" sz="2000" dirty="0"/>
              <a:t>as well several faculty members from various departments</a:t>
            </a:r>
            <a:r>
              <a:rPr lang="en-CA" sz="2000" dirty="0" smtClean="0"/>
              <a:t>)</a:t>
            </a:r>
          </a:p>
          <a:p>
            <a:endParaRPr lang="en-CA" sz="2000" dirty="0"/>
          </a:p>
          <a:p>
            <a:r>
              <a:rPr lang="en-CA" sz="2000" b="1" dirty="0" smtClean="0"/>
              <a:t>*United </a:t>
            </a:r>
            <a:r>
              <a:rPr lang="en-CA" sz="2000" b="1" dirty="0"/>
              <a:t>Way of </a:t>
            </a:r>
            <a:r>
              <a:rPr lang="en-CA" sz="2000" b="1" dirty="0" smtClean="0"/>
              <a:t>Toronto   *</a:t>
            </a:r>
            <a:r>
              <a:rPr lang="en-CA" sz="2000" dirty="0" smtClean="0"/>
              <a:t>Financial </a:t>
            </a:r>
            <a:r>
              <a:rPr lang="en-CA" sz="2000" dirty="0"/>
              <a:t>Consumer Agency of </a:t>
            </a:r>
            <a:r>
              <a:rPr lang="en-CA" sz="2000" dirty="0" smtClean="0"/>
              <a:t>Canada (FCAC)</a:t>
            </a:r>
            <a:br>
              <a:rPr lang="en-CA" sz="2000" dirty="0" smtClean="0"/>
            </a:br>
            <a:endParaRPr lang="en-CA" sz="2000" dirty="0"/>
          </a:p>
          <a:p>
            <a:r>
              <a:rPr lang="en-CA" sz="2000" b="1" dirty="0" smtClean="0"/>
              <a:t>Banks: </a:t>
            </a:r>
            <a:r>
              <a:rPr lang="en-CA" sz="2000" b="1" dirty="0"/>
              <a:t>(</a:t>
            </a:r>
            <a:r>
              <a:rPr lang="en-CA" sz="2000" b="1" dirty="0" err="1"/>
              <a:t>Alterna</a:t>
            </a:r>
            <a:r>
              <a:rPr lang="en-CA" sz="2000" b="1" dirty="0"/>
              <a:t>, BM0, CIBC, Scotia, RBC, TD)</a:t>
            </a:r>
          </a:p>
          <a:p>
            <a:endParaRPr lang="en-CA" sz="2000" b="1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7049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3467" y="533400"/>
            <a:ext cx="7543800" cy="1523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467" y="2286000"/>
            <a:ext cx="7543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Contact </a:t>
            </a:r>
            <a:r>
              <a:rPr lang="en-CA" sz="2800" dirty="0"/>
              <a:t>co-chairs: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/>
              <a:t>Lorna Schwartzentruber </a:t>
            </a:r>
            <a:r>
              <a:rPr lang="en-CA" sz="2000" dirty="0"/>
              <a:t>(York University TD Community Engagement Centre)             (416) 736-2100 x20349 </a:t>
            </a:r>
            <a:r>
              <a:rPr lang="en-CA" sz="2000" dirty="0" smtClean="0">
                <a:hlinkClick r:id="rId3"/>
              </a:rPr>
              <a:t>lornas@yorku.ca</a:t>
            </a: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/>
              <a:t>Elena Jara </a:t>
            </a:r>
            <a:r>
              <a:rPr lang="en-CA" sz="2000" dirty="0"/>
              <a:t>( Credit Canada Debt Solutions) (416) 228-2535 </a:t>
            </a:r>
            <a:r>
              <a:rPr lang="en-CA" sz="2000" dirty="0" smtClean="0">
                <a:hlinkClick r:id="rId4"/>
              </a:rPr>
              <a:t>ejara@creditcanada.com</a:t>
            </a:r>
            <a:endParaRPr lang="en-C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r>
              <a:rPr lang="en-CA" sz="2000" dirty="0"/>
              <a:t>http://cec.info.yorku.ca/black-creek-financial-action-network/</a:t>
            </a:r>
          </a:p>
        </p:txBody>
      </p:sp>
    </p:spTree>
    <p:extLst>
      <p:ext uri="{BB962C8B-B14F-4D97-AF65-F5344CB8AC3E}">
        <p14:creationId xmlns:p14="http://schemas.microsoft.com/office/powerpoint/2010/main" val="39218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391093"/>
            <a:ext cx="2537577" cy="2737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8000"/>
            <a:ext cx="3429000" cy="2356262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/>
        </p:nvSpPr>
        <p:spPr bwMode="auto">
          <a:xfrm>
            <a:off x="3223377" y="1726563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Clydesdale horse can pull 6 ton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98" y="43510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When two are strapped together they can pull 36 ton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457200"/>
            <a:ext cx="7059613" cy="566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of working in partnership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6842760" cy="3657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670185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Jane and Finch / Black Creek situated in the North West part of </a:t>
            </a:r>
            <a:r>
              <a:rPr lang="en-CA" sz="2400" b="1" dirty="0" smtClean="0"/>
              <a:t>Toronto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6988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966" y="1371600"/>
            <a:ext cx="78317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/>
              <a:t>Rich </a:t>
            </a:r>
            <a:r>
              <a:rPr lang="en-CA" sz="2800" b="1" dirty="0"/>
              <a:t>in culture </a:t>
            </a:r>
          </a:p>
          <a:p>
            <a:r>
              <a:rPr lang="en-CA" sz="2800" b="1" dirty="0" smtClean="0"/>
              <a:t>	70 </a:t>
            </a:r>
            <a:r>
              <a:rPr lang="en-CA" sz="2800" b="1" dirty="0"/>
              <a:t>different languages and dialects </a:t>
            </a:r>
            <a:r>
              <a:rPr lang="en-CA" sz="2800" b="1" dirty="0" smtClean="0"/>
              <a:t>	spoken </a:t>
            </a:r>
            <a:r>
              <a:rPr lang="en-CA" sz="2800" b="1" dirty="0"/>
              <a:t>&amp; representation of over 100 </a:t>
            </a:r>
            <a:r>
              <a:rPr lang="en-CA" sz="2800" b="1" dirty="0" smtClean="0"/>
              <a:t>	nationalities</a:t>
            </a:r>
          </a:p>
          <a:p>
            <a:endParaRPr lang="en-C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Total Population 110,972 </a:t>
            </a:r>
            <a:endParaRPr lang="en-C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smtClean="0"/>
              <a:t>percentage </a:t>
            </a:r>
            <a:r>
              <a:rPr lang="en-CA" sz="2400" b="1" dirty="0"/>
              <a:t>of population that are low income, </a:t>
            </a:r>
            <a:r>
              <a:rPr lang="en-CA" sz="2400" b="1" dirty="0" smtClean="0"/>
              <a:t>	require </a:t>
            </a:r>
            <a:r>
              <a:rPr lang="en-CA" sz="2400" b="1" dirty="0"/>
              <a:t>social assistance, unemployed or </a:t>
            </a:r>
            <a:r>
              <a:rPr lang="en-CA" sz="2400" b="1" dirty="0" smtClean="0"/>
              <a:t>	underemployed </a:t>
            </a:r>
            <a:r>
              <a:rPr lang="en-CA" sz="2400" b="1" dirty="0"/>
              <a:t>- 58.7%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b="1" dirty="0" smtClean="0"/>
              <a:t>Black Creek Financial Action Network</a:t>
            </a:r>
            <a:endParaRPr lang="en-US" alt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8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Multi-partner (local) network coordinating efforts of those providing financial </a:t>
            </a:r>
            <a:r>
              <a:rPr lang="en-CA" sz="3600" dirty="0" smtClean="0"/>
              <a:t>information</a:t>
            </a:r>
          </a:p>
          <a:p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Mounting public events with a financial focus</a:t>
            </a:r>
          </a:p>
        </p:txBody>
      </p:sp>
    </p:spTree>
    <p:extLst>
      <p:ext uri="{BB962C8B-B14F-4D97-AF65-F5344CB8AC3E}">
        <p14:creationId xmlns:p14="http://schemas.microsoft.com/office/powerpoint/2010/main" val="98490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b="1" dirty="0" smtClean="0"/>
              <a:t>Black Creek Financial Action Network</a:t>
            </a:r>
            <a:endParaRPr lang="en-US" alt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8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Sharing best practices and building capacity of service </a:t>
            </a:r>
            <a:r>
              <a:rPr lang="en-CA" sz="3200" dirty="0" smtClean="0"/>
              <a:t>providers</a:t>
            </a:r>
          </a:p>
          <a:p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Researching and evaluating financial programs and </a:t>
            </a:r>
            <a:r>
              <a:rPr lang="en-CA" sz="3200" dirty="0" smtClean="0"/>
              <a:t>services</a:t>
            </a:r>
          </a:p>
          <a:p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Advocating for the community on finance matters</a:t>
            </a:r>
          </a:p>
        </p:txBody>
      </p:sp>
    </p:spTree>
    <p:extLst>
      <p:ext uri="{BB962C8B-B14F-4D97-AF65-F5344CB8AC3E}">
        <p14:creationId xmlns:p14="http://schemas.microsoft.com/office/powerpoint/2010/main" val="386339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457200"/>
            <a:ext cx="7772400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255" y="1392316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Collaborative:</a:t>
            </a:r>
            <a:br>
              <a:rPr lang="en-CA" sz="3600" dirty="0" smtClean="0"/>
            </a:br>
            <a:endParaRPr lang="en-CA" sz="1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Financing </a:t>
            </a:r>
            <a:r>
              <a:rPr lang="en-CA" sz="3600" dirty="0"/>
              <a:t>Post-Secondary Education </a:t>
            </a:r>
            <a:br>
              <a:rPr lang="en-CA" sz="3600" dirty="0"/>
            </a:br>
            <a:r>
              <a:rPr lang="en-CA" sz="3600" dirty="0"/>
              <a:t>(2012, 2013, 2014</a:t>
            </a:r>
            <a:r>
              <a:rPr lang="en-CA" sz="3600" dirty="0" smtClean="0"/>
              <a:t>)</a:t>
            </a:r>
          </a:p>
          <a:p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Credit </a:t>
            </a:r>
            <a:r>
              <a:rPr lang="en-CA" sz="3600" dirty="0"/>
              <a:t>Education Week Activities (2012, 2013, 2014, 2015</a:t>
            </a:r>
            <a:r>
              <a:rPr lang="en-CA" sz="3600" dirty="0" smtClean="0"/>
              <a:t>)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1607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457200"/>
            <a:ext cx="7772400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52344"/>
            <a:ext cx="746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Research projects: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/>
              <a:t>Youth </a:t>
            </a:r>
            <a:r>
              <a:rPr lang="en-CA" sz="3200" dirty="0"/>
              <a:t>Perspectives on Financial Literacy (2013</a:t>
            </a:r>
            <a:r>
              <a:rPr lang="en-CA" sz="32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Research and Workshop on Pay-Day Loans (</a:t>
            </a:r>
            <a:r>
              <a:rPr lang="en-CA" sz="3200" dirty="0" smtClean="0"/>
              <a:t>2013)</a:t>
            </a:r>
          </a:p>
          <a:p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Retiring </a:t>
            </a:r>
            <a:r>
              <a:rPr lang="en-CA" sz="3200" dirty="0"/>
              <a:t>on a Low Income (2013</a:t>
            </a:r>
            <a:r>
              <a:rPr lang="en-CA" sz="3200" dirty="0" smtClean="0"/>
              <a:t>) </a:t>
            </a:r>
            <a:br>
              <a:rPr lang="en-CA" sz="3200" dirty="0" smtClean="0"/>
            </a:br>
            <a:r>
              <a:rPr lang="en-CA" sz="3200" dirty="0" smtClean="0"/>
              <a:t>(by John Stapleton)</a:t>
            </a: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42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8" y="6096000"/>
            <a:ext cx="2172922" cy="7655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457200"/>
            <a:ext cx="7772400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888" y="1161502"/>
            <a:ext cx="7776112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 smtClean="0"/>
              <a:t>Hosted :</a:t>
            </a:r>
            <a:br>
              <a:rPr lang="en-CA" sz="3600" dirty="0" smtClean="0"/>
            </a:br>
            <a:r>
              <a:rPr lang="en-CA" sz="3400" dirty="0" smtClean="0"/>
              <a:t>“Sustainability of Financial Literacy in Low Income Communities” session with Financial Literacy Leaders, including Jane Rooney. (2015)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 smtClean="0"/>
              <a:t>Ontario Submission:</a:t>
            </a:r>
          </a:p>
          <a:p>
            <a:pPr marL="446088">
              <a:tabLst>
                <a:tab pos="446088" algn="l"/>
              </a:tabLst>
            </a:pPr>
            <a:r>
              <a:rPr lang="en-CA" sz="3400" dirty="0" smtClean="0"/>
              <a:t>on </a:t>
            </a:r>
            <a:r>
              <a:rPr lang="en-CA" sz="3400" dirty="0"/>
              <a:t>Pay-Day Loans to the Minister of </a:t>
            </a:r>
            <a:r>
              <a:rPr lang="en-CA" sz="3400" dirty="0" smtClean="0"/>
              <a:t>Government </a:t>
            </a:r>
            <a:r>
              <a:rPr lang="en-CA" sz="3400" dirty="0"/>
              <a:t>and Consumer </a:t>
            </a:r>
            <a:r>
              <a:rPr lang="en-CA" sz="3400" dirty="0" smtClean="0"/>
              <a:t>Services (2015</a:t>
            </a:r>
            <a:r>
              <a:rPr lang="en-CA" sz="3400" dirty="0"/>
              <a:t>) 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55898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2626</TotalTime>
  <Words>289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Collaboration</dc:title>
  <dc:creator>Barry</dc:creator>
  <cp:lastModifiedBy>Elena Jara</cp:lastModifiedBy>
  <cp:revision>34</cp:revision>
  <cp:lastPrinted>1601-01-01T00:00:00Z</cp:lastPrinted>
  <dcterms:created xsi:type="dcterms:W3CDTF">2015-10-19T17:24:46Z</dcterms:created>
  <dcterms:modified xsi:type="dcterms:W3CDTF">2015-10-21T22:53:23Z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